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74" r:id="rId11"/>
    <p:sldId id="277" r:id="rId12"/>
    <p:sldId id="278" r:id="rId13"/>
    <p:sldId id="279" r:id="rId14"/>
    <p:sldId id="280" r:id="rId15"/>
    <p:sldId id="281" r:id="rId16"/>
    <p:sldId id="282" r:id="rId17"/>
    <p:sldId id="284" r:id="rId18"/>
    <p:sldId id="283" r:id="rId19"/>
    <p:sldId id="266" r:id="rId20"/>
    <p:sldId id="267" r:id="rId21"/>
    <p:sldId id="268" r:id="rId22"/>
    <p:sldId id="272" r:id="rId23"/>
    <p:sldId id="275" r:id="rId24"/>
    <p:sldId id="276" r:id="rId25"/>
    <p:sldId id="26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56"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8/8/2023</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ransition spd="slow" advClick="0" advTm="8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advClick="0" advTm="8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8/8/2023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8/8/2023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8/8/2023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8/8/2023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8/8/2023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8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8/8/2023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advClick="0" advTm="8000">
    <p:randomBar dir="vert"/>
  </p:transition>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Jennifer.Buwalda@slps.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Jennifer.eason@slps.org" TargetMode="External"/><Relationship Id="rId2" Type="http://schemas.openxmlformats.org/officeDocument/2006/relationships/hyperlink" Target="https://www.classdojo.com/invite/?c=C9B93KJ"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Scholars</a:t>
            </a:r>
            <a:endParaRPr lang="en-US" dirty="0"/>
          </a:p>
        </p:txBody>
      </p:sp>
      <p:sp>
        <p:nvSpPr>
          <p:cNvPr id="3" name="Subtitle 2"/>
          <p:cNvSpPr>
            <a:spLocks noGrp="1"/>
          </p:cNvSpPr>
          <p:nvPr>
            <p:ph type="subTitle" idx="1"/>
          </p:nvPr>
        </p:nvSpPr>
        <p:spPr/>
        <p:txBody>
          <a:bodyPr/>
          <a:lstStyle/>
          <a:p>
            <a:r>
              <a:rPr lang="en-US" dirty="0" smtClean="0"/>
              <a:t>2023-2024</a:t>
            </a:r>
            <a:endParaRPr lang="en-US" dirty="0"/>
          </a:p>
        </p:txBody>
      </p:sp>
    </p:spTree>
    <p:extLst>
      <p:ext uri="{BB962C8B-B14F-4D97-AF65-F5344CB8AC3E}">
        <p14:creationId xmlns:p14="http://schemas.microsoft.com/office/powerpoint/2010/main" val="3085164792"/>
      </p:ext>
    </p:extLst>
  </p:cSld>
  <p:clrMapOvr>
    <a:masterClrMapping/>
  </p:clrMapOvr>
  <p:transition spd="slow" advClick="0" advTm="8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people</a:t>
            </a:r>
            <a:endParaRPr lang="en-US" dirty="0"/>
          </a:p>
        </p:txBody>
      </p:sp>
      <p:sp>
        <p:nvSpPr>
          <p:cNvPr id="3" name="Content Placeholder 2"/>
          <p:cNvSpPr>
            <a:spLocks noGrp="1"/>
          </p:cNvSpPr>
          <p:nvPr>
            <p:ph sz="quarter" idx="13"/>
          </p:nvPr>
        </p:nvSpPr>
        <p:spPr>
          <a:xfrm>
            <a:off x="685800" y="1551710"/>
            <a:ext cx="10396883" cy="3822876"/>
          </a:xfrm>
        </p:spPr>
        <p:txBody>
          <a:bodyPr>
            <a:normAutofit fontScale="40000" lnSpcReduction="20000"/>
          </a:bodyPr>
          <a:lstStyle/>
          <a:p>
            <a:pPr algn="ctr"/>
            <a:r>
              <a:rPr lang="en-US" sz="3100" u="sng" dirty="0"/>
              <a:t>Froebel Literacy Academy Administrative Staff</a:t>
            </a:r>
            <a:endParaRPr lang="en-US" sz="3100" dirty="0"/>
          </a:p>
          <a:p>
            <a:r>
              <a:rPr lang="en-US" sz="3100" dirty="0"/>
              <a:t>Mr. </a:t>
            </a:r>
            <a:r>
              <a:rPr lang="en-US" sz="3100" dirty="0" err="1" smtClean="0"/>
              <a:t>craig</a:t>
            </a:r>
            <a:r>
              <a:rPr lang="en-US" sz="3100" dirty="0"/>
              <a:t>			School Principal</a:t>
            </a:r>
          </a:p>
          <a:p>
            <a:r>
              <a:rPr lang="en-US" sz="3100" dirty="0"/>
              <a:t>Ms. </a:t>
            </a:r>
            <a:r>
              <a:rPr lang="en-US" sz="3100" dirty="0" err="1" smtClean="0"/>
              <a:t>mcCoy</a:t>
            </a:r>
            <a:r>
              <a:rPr lang="en-US" sz="3100" dirty="0"/>
              <a:t>			School Secretary</a:t>
            </a:r>
          </a:p>
          <a:p>
            <a:r>
              <a:rPr lang="en-US" sz="3100" dirty="0" smtClean="0"/>
              <a:t>Ms. </a:t>
            </a:r>
            <a:r>
              <a:rPr lang="en-US" sz="3100" dirty="0" err="1" smtClean="0"/>
              <a:t>costello</a:t>
            </a:r>
            <a:r>
              <a:rPr lang="en-US" sz="3100" dirty="0"/>
              <a:t>		Family and Community Specialist</a:t>
            </a:r>
          </a:p>
          <a:p>
            <a:r>
              <a:rPr lang="en-US" sz="3100" dirty="0"/>
              <a:t>Ms. Howard		</a:t>
            </a:r>
            <a:r>
              <a:rPr lang="en-US" sz="3100" dirty="0" smtClean="0"/>
              <a:t>School </a:t>
            </a:r>
            <a:r>
              <a:rPr lang="en-US" sz="3100" dirty="0"/>
              <a:t>Nurse</a:t>
            </a:r>
          </a:p>
          <a:p>
            <a:r>
              <a:rPr lang="en-US" sz="3100" dirty="0"/>
              <a:t>Mr. Cato			School Counselor</a:t>
            </a:r>
          </a:p>
          <a:p>
            <a:r>
              <a:rPr lang="en-US" sz="3100" dirty="0"/>
              <a:t>Mrs. Buwalda		</a:t>
            </a:r>
            <a:r>
              <a:rPr lang="en-US" sz="3100" dirty="0" smtClean="0"/>
              <a:t>School </a:t>
            </a:r>
            <a:r>
              <a:rPr lang="en-US" sz="3100" dirty="0"/>
              <a:t>Social Worker</a:t>
            </a:r>
          </a:p>
          <a:p>
            <a:r>
              <a:rPr lang="en-US" sz="3100" dirty="0"/>
              <a:t>Mrs. Thomas		</a:t>
            </a:r>
            <a:r>
              <a:rPr lang="en-US" sz="3100" dirty="0" smtClean="0"/>
              <a:t>School </a:t>
            </a:r>
            <a:r>
              <a:rPr lang="en-US" sz="3100" dirty="0"/>
              <a:t>Academic Instructional Coach</a:t>
            </a:r>
          </a:p>
          <a:p>
            <a:r>
              <a:rPr lang="en-US" sz="3100" dirty="0"/>
              <a:t> </a:t>
            </a:r>
          </a:p>
          <a:p>
            <a:pPr algn="ctr"/>
            <a:r>
              <a:rPr lang="en-US" sz="3100" u="sng" dirty="0"/>
              <a:t>Pre-School Staff</a:t>
            </a:r>
            <a:endParaRPr lang="en-US" sz="3100" dirty="0"/>
          </a:p>
          <a:p>
            <a:r>
              <a:rPr lang="en-US" sz="3100" dirty="0"/>
              <a:t>Ms. Jennifer Eason		Room 004</a:t>
            </a:r>
          </a:p>
          <a:p>
            <a:r>
              <a:rPr lang="en-US" sz="3100" dirty="0"/>
              <a:t>Mrs. Christina Nolan	</a:t>
            </a:r>
            <a:r>
              <a:rPr lang="en-US" sz="3100" dirty="0" smtClean="0"/>
              <a:t>	Room </a:t>
            </a:r>
            <a:r>
              <a:rPr lang="en-US" sz="3100" dirty="0"/>
              <a:t>110</a:t>
            </a:r>
          </a:p>
          <a:p>
            <a:endParaRPr lang="en-US" dirty="0"/>
          </a:p>
        </p:txBody>
      </p:sp>
    </p:spTree>
    <p:extLst>
      <p:ext uri="{BB962C8B-B14F-4D97-AF65-F5344CB8AC3E}">
        <p14:creationId xmlns:p14="http://schemas.microsoft.com/office/powerpoint/2010/main" val="784458675"/>
      </p:ext>
    </p:extLst>
  </p:cSld>
  <p:clrMapOvr>
    <a:masterClrMapping/>
  </p:clrMapOvr>
  <p:transition spd="slow" advClick="0" advTm="800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3"/>
          </p:nvPr>
        </p:nvSpPr>
        <p:spPr/>
        <p:txBody>
          <a:bodyPr>
            <a:normAutofit/>
          </a:bodyPr>
          <a:lstStyle/>
          <a:p>
            <a:pPr algn="ctr"/>
            <a:r>
              <a:rPr lang="en-US" dirty="0"/>
              <a:t>Homework is an important part of our daily learning. It provides students with the much needed opportunity to review and practice important skills they’re learning in class. It also helps to set good habits and routines for continued education. </a:t>
            </a:r>
          </a:p>
          <a:p>
            <a:pPr algn="ctr"/>
            <a:endParaRPr lang="en-US" dirty="0"/>
          </a:p>
          <a:p>
            <a:pPr algn="ctr"/>
            <a:r>
              <a:rPr lang="en-US" dirty="0"/>
              <a:t>Student’s will receive a monthly homework packet. Students will work on one page of their homework packet (with help from an adult) each night. The homework packet with come to school daily and be checked for completion. I will collect the homework packets at the end of each month. </a:t>
            </a:r>
          </a:p>
        </p:txBody>
      </p:sp>
    </p:spTree>
    <p:extLst>
      <p:ext uri="{BB962C8B-B14F-4D97-AF65-F5344CB8AC3E}">
        <p14:creationId xmlns:p14="http://schemas.microsoft.com/office/powerpoint/2010/main" val="1386634148"/>
      </p:ext>
    </p:extLst>
  </p:cSld>
  <p:clrMapOvr>
    <a:masterClrMapping/>
  </p:clrMapOvr>
  <p:transition spd="slow" advClick="0" advTm="8000">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a:t>
            </a:r>
            <a:endParaRPr lang="en-US" dirty="0"/>
          </a:p>
        </p:txBody>
      </p:sp>
      <p:sp>
        <p:nvSpPr>
          <p:cNvPr id="3" name="Content Placeholder 2"/>
          <p:cNvSpPr>
            <a:spLocks noGrp="1"/>
          </p:cNvSpPr>
          <p:nvPr>
            <p:ph sz="quarter" idx="13"/>
          </p:nvPr>
        </p:nvSpPr>
        <p:spPr>
          <a:xfrm>
            <a:off x="464127" y="1647760"/>
            <a:ext cx="10394707" cy="3866349"/>
          </a:xfrm>
        </p:spPr>
        <p:txBody>
          <a:bodyPr numCol="3">
            <a:normAutofit/>
          </a:bodyPr>
          <a:lstStyle/>
          <a:p>
            <a:pPr algn="ctr"/>
            <a:r>
              <a:rPr lang="en-US" sz="2200" b="1" u="sng" dirty="0"/>
              <a:t>DAILY</a:t>
            </a:r>
          </a:p>
          <a:p>
            <a:pPr marL="285750" indent="-285750" algn="ctr">
              <a:buFont typeface="Wingdings" panose="05000000000000000000" pitchFamily="2" charset="2"/>
              <a:buChar char="q"/>
            </a:pPr>
            <a:r>
              <a:rPr lang="en-US" sz="1800" dirty="0"/>
              <a:t>Backpack large enough to fit a folder</a:t>
            </a:r>
          </a:p>
          <a:p>
            <a:pPr marL="285750" indent="-285750" algn="ctr">
              <a:buFont typeface="Wingdings" panose="05000000000000000000" pitchFamily="2" charset="2"/>
              <a:buChar char="q"/>
            </a:pPr>
            <a:r>
              <a:rPr lang="en-US" sz="1800" dirty="0"/>
              <a:t>Fully charged iPad</a:t>
            </a:r>
          </a:p>
          <a:p>
            <a:pPr marL="285750" indent="-285750" algn="ctr">
              <a:buFont typeface="Wingdings" panose="05000000000000000000" pitchFamily="2" charset="2"/>
              <a:buChar char="q"/>
            </a:pPr>
            <a:r>
              <a:rPr lang="en-US" sz="1800" dirty="0"/>
              <a:t>Blue folder</a:t>
            </a:r>
          </a:p>
          <a:p>
            <a:pPr marL="285750" indent="-285750" algn="ctr">
              <a:buFont typeface="Wingdings" panose="05000000000000000000" pitchFamily="2" charset="2"/>
              <a:buChar char="q"/>
            </a:pPr>
            <a:r>
              <a:rPr lang="en-US" sz="1800" dirty="0"/>
              <a:t>School uniform</a:t>
            </a:r>
          </a:p>
          <a:p>
            <a:pPr marL="285750" indent="-285750" algn="ctr">
              <a:buFont typeface="Wingdings" panose="05000000000000000000" pitchFamily="2" charset="2"/>
              <a:buChar char="q"/>
            </a:pPr>
            <a:r>
              <a:rPr lang="en-US" sz="1800" dirty="0"/>
              <a:t>Healthy snack</a:t>
            </a:r>
          </a:p>
          <a:p>
            <a:pPr algn="ctr"/>
            <a:endParaRPr lang="en-US" sz="2200" b="1" u="sng" dirty="0" smtClean="0"/>
          </a:p>
          <a:p>
            <a:pPr algn="ctr"/>
            <a:r>
              <a:rPr lang="en-US" sz="2200" b="1" u="sng" dirty="0" smtClean="0"/>
              <a:t>WEEKLY</a:t>
            </a:r>
            <a:endParaRPr lang="en-US" sz="2200" b="1" u="sng" dirty="0"/>
          </a:p>
          <a:p>
            <a:pPr marL="342900" indent="-342900" algn="ctr">
              <a:buFont typeface="Wingdings" panose="05000000000000000000" pitchFamily="2" charset="2"/>
              <a:buChar char="q"/>
            </a:pPr>
            <a:r>
              <a:rPr lang="en-US" sz="1800" dirty="0"/>
              <a:t>Small blanket for rest time</a:t>
            </a:r>
          </a:p>
          <a:p>
            <a:pPr algn="ctr"/>
            <a:r>
              <a:rPr lang="en-US" sz="1800" dirty="0"/>
              <a:t>Sent home on Fridays to be washed</a:t>
            </a:r>
          </a:p>
          <a:p>
            <a:pPr algn="ctr"/>
            <a:r>
              <a:rPr lang="en-US" sz="2200" b="1" u="sng" dirty="0" smtClean="0"/>
              <a:t>CLASSROOM </a:t>
            </a:r>
            <a:r>
              <a:rPr lang="en-US" sz="2200" b="1" u="sng" dirty="0"/>
              <a:t>WISH LIST</a:t>
            </a:r>
          </a:p>
          <a:p>
            <a:pPr marL="342900" indent="-342900" algn="ctr">
              <a:buFont typeface="Wingdings" panose="05000000000000000000" pitchFamily="2" charset="2"/>
              <a:buChar char="q"/>
            </a:pPr>
            <a:r>
              <a:rPr lang="en-US" sz="1800" dirty="0"/>
              <a:t>Tissues</a:t>
            </a:r>
          </a:p>
          <a:p>
            <a:pPr marL="342900" indent="-342900" algn="ctr">
              <a:buFont typeface="Wingdings" panose="05000000000000000000" pitchFamily="2" charset="2"/>
              <a:buChar char="q"/>
            </a:pPr>
            <a:r>
              <a:rPr lang="en-US" sz="1800" dirty="0"/>
              <a:t>Clorox Disinfecting Wipes</a:t>
            </a:r>
          </a:p>
          <a:p>
            <a:pPr marL="342900" indent="-342900" algn="ctr">
              <a:buFont typeface="Wingdings" panose="05000000000000000000" pitchFamily="2" charset="2"/>
              <a:buChar char="q"/>
            </a:pPr>
            <a:r>
              <a:rPr lang="en-US" sz="1800" dirty="0"/>
              <a:t>Hand Sanitizer</a:t>
            </a:r>
          </a:p>
          <a:p>
            <a:pPr algn="ctr"/>
            <a:r>
              <a:rPr lang="en-US" sz="2200" b="1" u="sng" dirty="0"/>
              <a:t>EXTRA CLOTHING</a:t>
            </a:r>
          </a:p>
          <a:p>
            <a:pPr marL="285750" indent="-285750" algn="ctr">
              <a:buFont typeface="Wingdings" panose="05000000000000000000" pitchFamily="2" charset="2"/>
              <a:buChar char="q"/>
            </a:pPr>
            <a:r>
              <a:rPr lang="en-US" sz="1800" dirty="0"/>
              <a:t>Socks </a:t>
            </a:r>
          </a:p>
          <a:p>
            <a:pPr marL="285750" indent="-285750" algn="ctr">
              <a:buFont typeface="Wingdings" panose="05000000000000000000" pitchFamily="2" charset="2"/>
              <a:buChar char="q"/>
            </a:pPr>
            <a:r>
              <a:rPr lang="en-US" sz="1800" dirty="0"/>
              <a:t>Shirt</a:t>
            </a:r>
          </a:p>
          <a:p>
            <a:pPr marL="285750" indent="-285750" algn="ctr">
              <a:buFont typeface="Wingdings" panose="05000000000000000000" pitchFamily="2" charset="2"/>
              <a:buChar char="q"/>
            </a:pPr>
            <a:r>
              <a:rPr lang="en-US" sz="1800" dirty="0"/>
              <a:t>Underwear</a:t>
            </a:r>
          </a:p>
          <a:p>
            <a:pPr marL="285750" indent="-285750" algn="ctr">
              <a:buFont typeface="Wingdings" panose="05000000000000000000" pitchFamily="2" charset="2"/>
              <a:buChar char="q"/>
            </a:pPr>
            <a:r>
              <a:rPr lang="en-US" sz="1800" dirty="0"/>
              <a:t>Pants</a:t>
            </a:r>
          </a:p>
          <a:p>
            <a:endParaRPr lang="en-US" dirty="0"/>
          </a:p>
        </p:txBody>
      </p:sp>
    </p:spTree>
    <p:extLst>
      <p:ext uri="{BB962C8B-B14F-4D97-AF65-F5344CB8AC3E}">
        <p14:creationId xmlns:p14="http://schemas.microsoft.com/office/powerpoint/2010/main" val="3474049520"/>
      </p:ext>
    </p:extLst>
  </p:cSld>
  <p:clrMapOvr>
    <a:masterClrMapping/>
  </p:clrMapOvr>
  <p:transition spd="slow" advClick="0" advTm="800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management </a:t>
            </a:r>
            <a:endParaRPr lang="en-US" dirty="0"/>
          </a:p>
        </p:txBody>
      </p:sp>
      <p:sp>
        <p:nvSpPr>
          <p:cNvPr id="3" name="Content Placeholder 2"/>
          <p:cNvSpPr>
            <a:spLocks noGrp="1"/>
          </p:cNvSpPr>
          <p:nvPr>
            <p:ph sz="quarter" idx="13"/>
          </p:nvPr>
        </p:nvSpPr>
        <p:spPr>
          <a:xfrm>
            <a:off x="1181222" y="1837765"/>
            <a:ext cx="10394707" cy="3737040"/>
          </a:xfrm>
        </p:spPr>
        <p:txBody>
          <a:bodyPr>
            <a:normAutofit fontScale="77500" lnSpcReduction="20000"/>
          </a:bodyPr>
          <a:lstStyle/>
          <a:p>
            <a:pPr marL="0" indent="0" algn="ctr">
              <a:buNone/>
            </a:pPr>
            <a:r>
              <a:rPr lang="en-US" sz="2600" dirty="0" smtClean="0">
                <a:latin typeface="Arial Black" panose="020B0A04020102020204" pitchFamily="34" charset="0"/>
              </a:rPr>
              <a:t>In </a:t>
            </a:r>
            <a:r>
              <a:rPr lang="en-US" sz="2600" dirty="0">
                <a:latin typeface="Arial Black" panose="020B0A04020102020204" pitchFamily="34" charset="0"/>
              </a:rPr>
              <a:t>our Pre-Kindergarten classroom we employ a variety of strategies and techniques to ensure all the students in the class are safe, on task, and consistently learning  throughout the day</a:t>
            </a:r>
            <a:r>
              <a:rPr lang="en-US" sz="2600" dirty="0" smtClean="0">
                <a:latin typeface="Arial Black" panose="020B0A04020102020204" pitchFamily="34" charset="0"/>
              </a:rPr>
              <a:t>.</a:t>
            </a:r>
            <a:endParaRPr lang="en-US" sz="3400" dirty="0"/>
          </a:p>
          <a:p>
            <a:pPr marL="0" indent="0" algn="ctr">
              <a:buNone/>
            </a:pPr>
            <a:r>
              <a:rPr lang="en-US" sz="3400" b="1" u="sng" dirty="0"/>
              <a:t>BEHAVIOR CLIP CHART</a:t>
            </a:r>
            <a:endParaRPr lang="en-US" sz="2600" b="1" u="sng" dirty="0"/>
          </a:p>
          <a:p>
            <a:pPr marL="0" indent="0" algn="ctr">
              <a:buNone/>
            </a:pPr>
            <a:r>
              <a:rPr lang="en-US" sz="2300" dirty="0"/>
              <a:t>All students in our class begin on green ‘Ready to Learn’. Throughout the day students will move their clips up and down the behavior chart. The students will move their clips according to whether they meet classroom expectations or not. At the end of the day the students will record their behavior on their Monthly Behavior Calendar. Students who receive greens or above throughout the week will have access out Weekly Prize Box. Students who remain on green or above throughout the whole month will have access to the Monthly Prize Box</a:t>
            </a:r>
            <a:r>
              <a:rPr lang="en-US" sz="2300" dirty="0" smtClean="0"/>
              <a:t>.</a:t>
            </a:r>
            <a:endParaRPr lang="en-US" sz="3400" b="1" dirty="0"/>
          </a:p>
          <a:p>
            <a:endParaRPr lang="en-US" dirty="0"/>
          </a:p>
        </p:txBody>
      </p:sp>
      <p:pic>
        <p:nvPicPr>
          <p:cNvPr id="1031" name="Picture 27"/>
          <p:cNvPicPr>
            <a:picLocks noChangeAspect="1" noChangeArrowheads="1"/>
          </p:cNvPicPr>
          <p:nvPr/>
        </p:nvPicPr>
        <p:blipFill>
          <a:blip r:embed="rId2">
            <a:extLst>
              <a:ext uri="{28A0092B-C50C-407E-A947-70E740481C1C}">
                <a14:useLocalDpi xmlns:a14="http://schemas.microsoft.com/office/drawing/2010/main" val="0"/>
              </a:ext>
            </a:extLst>
          </a:blip>
          <a:srcRect l="38840" t="14017" r="8286" b="14867"/>
          <a:stretch>
            <a:fillRect/>
          </a:stretch>
        </p:blipFill>
        <p:spPr bwMode="auto">
          <a:xfrm>
            <a:off x="323972" y="1837765"/>
            <a:ext cx="806450" cy="615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8"/>
          <p:cNvPicPr>
            <a:picLocks noChangeAspect="1" noChangeArrowheads="1"/>
          </p:cNvPicPr>
          <p:nvPr/>
        </p:nvPicPr>
        <p:blipFill>
          <a:blip r:embed="rId3">
            <a:extLst>
              <a:ext uri="{28A0092B-C50C-407E-A947-70E740481C1C}">
                <a14:useLocalDpi xmlns:a14="http://schemas.microsoft.com/office/drawing/2010/main" val="0"/>
              </a:ext>
            </a:extLst>
          </a:blip>
          <a:srcRect l="38841" t="14223" r="8057" b="14459"/>
          <a:stretch>
            <a:fillRect/>
          </a:stretch>
        </p:blipFill>
        <p:spPr bwMode="auto">
          <a:xfrm>
            <a:off x="323972" y="2453715"/>
            <a:ext cx="806450" cy="615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9"/>
          <p:cNvPicPr>
            <a:picLocks noChangeAspect="1" noChangeArrowheads="1"/>
          </p:cNvPicPr>
          <p:nvPr/>
        </p:nvPicPr>
        <p:blipFill>
          <a:blip r:embed="rId4">
            <a:extLst>
              <a:ext uri="{28A0092B-C50C-407E-A947-70E740481C1C}">
                <a14:useLocalDpi xmlns:a14="http://schemas.microsoft.com/office/drawing/2010/main" val="0"/>
              </a:ext>
            </a:extLst>
          </a:blip>
          <a:srcRect l="38725" t="14223" r="8052" b="14865"/>
          <a:stretch>
            <a:fillRect/>
          </a:stretch>
        </p:blipFill>
        <p:spPr bwMode="auto">
          <a:xfrm>
            <a:off x="323972" y="3069665"/>
            <a:ext cx="8382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0"/>
          <p:cNvPicPr>
            <a:picLocks noChangeAspect="1" noChangeArrowheads="1"/>
          </p:cNvPicPr>
          <p:nvPr/>
        </p:nvPicPr>
        <p:blipFill>
          <a:blip r:embed="rId5">
            <a:extLst>
              <a:ext uri="{28A0092B-C50C-407E-A947-70E740481C1C}">
                <a14:useLocalDpi xmlns:a14="http://schemas.microsoft.com/office/drawing/2010/main" val="0"/>
              </a:ext>
            </a:extLst>
          </a:blip>
          <a:srcRect l="39192" t="14635" r="8058" b="14874"/>
          <a:stretch>
            <a:fillRect/>
          </a:stretch>
        </p:blipFill>
        <p:spPr bwMode="auto">
          <a:xfrm>
            <a:off x="323972" y="3698315"/>
            <a:ext cx="8382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1"/>
          <p:cNvPicPr>
            <a:picLocks noChangeAspect="1" noChangeArrowheads="1"/>
          </p:cNvPicPr>
          <p:nvPr/>
        </p:nvPicPr>
        <p:blipFill>
          <a:blip r:embed="rId6">
            <a:extLst>
              <a:ext uri="{28A0092B-C50C-407E-A947-70E740481C1C}">
                <a14:useLocalDpi xmlns:a14="http://schemas.microsoft.com/office/drawing/2010/main" val="0"/>
              </a:ext>
            </a:extLst>
          </a:blip>
          <a:srcRect l="38846" t="14018" r="8406" b="16292"/>
          <a:stretch>
            <a:fillRect/>
          </a:stretch>
        </p:blipFill>
        <p:spPr bwMode="auto">
          <a:xfrm rot="10800000" flipH="1" flipV="1">
            <a:off x="323972" y="4326965"/>
            <a:ext cx="857250" cy="63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2"/>
          <p:cNvPicPr>
            <a:picLocks noChangeAspect="1" noChangeArrowheads="1"/>
          </p:cNvPicPr>
          <p:nvPr/>
        </p:nvPicPr>
        <p:blipFill>
          <a:blip r:embed="rId7">
            <a:extLst>
              <a:ext uri="{28A0092B-C50C-407E-A947-70E740481C1C}">
                <a14:useLocalDpi xmlns:a14="http://schemas.microsoft.com/office/drawing/2010/main" val="0"/>
              </a:ext>
            </a:extLst>
          </a:blip>
          <a:srcRect l="38731" t="14638" r="8522" b="15491"/>
          <a:stretch>
            <a:fillRect/>
          </a:stretch>
        </p:blipFill>
        <p:spPr bwMode="auto">
          <a:xfrm>
            <a:off x="323972" y="4961965"/>
            <a:ext cx="857250" cy="635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3"/>
          <p:cNvPicPr>
            <a:picLocks noChangeAspect="1" noChangeArrowheads="1"/>
          </p:cNvPicPr>
          <p:nvPr/>
        </p:nvPicPr>
        <p:blipFill>
          <a:blip r:embed="rId8">
            <a:extLst>
              <a:ext uri="{28A0092B-C50C-407E-A947-70E740481C1C}">
                <a14:useLocalDpi xmlns:a14="http://schemas.microsoft.com/office/drawing/2010/main" val="0"/>
              </a:ext>
            </a:extLst>
          </a:blip>
          <a:srcRect l="38609" t="14017" r="8284" b="15485"/>
          <a:stretch>
            <a:fillRect/>
          </a:stretch>
        </p:blipFill>
        <p:spPr bwMode="auto">
          <a:xfrm>
            <a:off x="323972" y="5596965"/>
            <a:ext cx="80645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a:spLocks noChangeArrowheads="1"/>
          </p:cNvSpPr>
          <p:nvPr/>
        </p:nvSpPr>
        <p:spPr bwMode="auto">
          <a:xfrm>
            <a:off x="297297" y="7750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9"/>
          <p:cNvSpPr>
            <a:spLocks noChangeArrowheads="1"/>
          </p:cNvSpPr>
          <p:nvPr/>
        </p:nvSpPr>
        <p:spPr bwMode="auto">
          <a:xfrm>
            <a:off x="282576" y="57034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79989574"/>
      </p:ext>
    </p:extLst>
  </p:cSld>
  <p:clrMapOvr>
    <a:masterClrMapping/>
  </p:clrMapOvr>
  <p:transition spd="slow" advClick="0" advTm="8000">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MONTHLY BEHAVIOR CALENDAR (MBC)</a:t>
            </a:r>
            <a:br>
              <a:rPr lang="en-US" b="1" u="sng" dirty="0"/>
            </a:br>
            <a:endParaRPr lang="en-US" dirty="0"/>
          </a:p>
        </p:txBody>
      </p:sp>
      <p:sp>
        <p:nvSpPr>
          <p:cNvPr id="3" name="Content Placeholder 2"/>
          <p:cNvSpPr>
            <a:spLocks noGrp="1"/>
          </p:cNvSpPr>
          <p:nvPr>
            <p:ph sz="quarter" idx="13"/>
          </p:nvPr>
        </p:nvSpPr>
        <p:spPr>
          <a:xfrm>
            <a:off x="685800" y="2063396"/>
            <a:ext cx="6712527" cy="3311189"/>
          </a:xfrm>
        </p:spPr>
        <p:txBody>
          <a:bodyPr>
            <a:normAutofit fontScale="92500"/>
          </a:bodyPr>
          <a:lstStyle/>
          <a:p>
            <a:pPr marL="0" indent="0" algn="ctr">
              <a:buNone/>
            </a:pPr>
            <a:r>
              <a:rPr lang="en-US" sz="2400" dirty="0" smtClean="0"/>
              <a:t>All </a:t>
            </a:r>
            <a:r>
              <a:rPr lang="en-US" sz="2400" dirty="0"/>
              <a:t>students will receive a (MBC) at the beginning of the month. The calendar will have announcements, important dates, homework information, and behavior information. The MBC will go home each night in the students blue folder and come back to school the following day. Each night a parent or guardian will read and initial the MBC in the space provided to the right of the calendar.</a:t>
            </a:r>
          </a:p>
          <a:p>
            <a:endParaRPr lang="en-US" dirty="0"/>
          </a:p>
        </p:txBody>
      </p:sp>
      <p:pic>
        <p:nvPicPr>
          <p:cNvPr id="4" name="Picture 3"/>
          <p:cNvPicPr>
            <a:picLocks noChangeAspect="1"/>
          </p:cNvPicPr>
          <p:nvPr/>
        </p:nvPicPr>
        <p:blipFill rotWithShape="1">
          <a:blip r:embed="rId2"/>
          <a:srcRect l="28303" t="22870" r="42018" b="9700"/>
          <a:stretch/>
        </p:blipFill>
        <p:spPr>
          <a:xfrm>
            <a:off x="7684654" y="1339273"/>
            <a:ext cx="3500581" cy="4473717"/>
          </a:xfrm>
          <a:prstGeom prst="rect">
            <a:avLst/>
          </a:prstGeom>
        </p:spPr>
      </p:pic>
    </p:spTree>
    <p:extLst>
      <p:ext uri="{BB962C8B-B14F-4D97-AF65-F5344CB8AC3E}">
        <p14:creationId xmlns:p14="http://schemas.microsoft.com/office/powerpoint/2010/main" val="1696093229"/>
      </p:ext>
    </p:extLst>
  </p:cSld>
  <p:clrMapOvr>
    <a:masterClrMapping/>
  </p:clrMapOvr>
  <p:transition spd="slow" advClick="0" advTm="8000">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dojo</a:t>
            </a:r>
            <a:endParaRPr lang="en-US" dirty="0"/>
          </a:p>
        </p:txBody>
      </p:sp>
      <p:sp>
        <p:nvSpPr>
          <p:cNvPr id="3" name="Content Placeholder 2"/>
          <p:cNvSpPr>
            <a:spLocks noGrp="1"/>
          </p:cNvSpPr>
          <p:nvPr>
            <p:ph sz="quarter" idx="13"/>
          </p:nvPr>
        </p:nvSpPr>
        <p:spPr>
          <a:xfrm>
            <a:off x="685801" y="1570182"/>
            <a:ext cx="10684163" cy="4330877"/>
          </a:xfrm>
        </p:spPr>
        <p:txBody>
          <a:bodyPr numCol="2">
            <a:normAutofit fontScale="70000" lnSpcReduction="20000"/>
          </a:bodyPr>
          <a:lstStyle/>
          <a:p>
            <a:pPr marL="0" indent="0" algn="ctr">
              <a:buNone/>
            </a:pPr>
            <a:r>
              <a:rPr lang="en-US" sz="3400" dirty="0" smtClean="0"/>
              <a:t>Our </a:t>
            </a:r>
            <a:r>
              <a:rPr lang="en-US" sz="3400" dirty="0"/>
              <a:t>class uses an app called Class Dojo for positive reinforcement of appropriate behaviors at school. Each time students are meeting classroom expectation they will receive points on Class Dojo. Parents can access Class Dojo account to see how their child is doing throughout the day, as well as communicate with me.  Points are rewarded </a:t>
            </a:r>
            <a:r>
              <a:rPr lang="en-US" sz="3400" dirty="0" smtClean="0"/>
              <a:t>for…</a:t>
            </a:r>
            <a:endParaRPr lang="en-US" dirty="0" smtClean="0"/>
          </a:p>
          <a:p>
            <a:pPr marL="0" indent="0" algn="ctr">
              <a:buNone/>
            </a:pPr>
            <a:endParaRPr lang="en-US" dirty="0"/>
          </a:p>
          <a:p>
            <a:pPr marL="171450" indent="-171450" algn="ctr"/>
            <a:r>
              <a:rPr lang="en-US" sz="1800" dirty="0"/>
              <a:t>Being on time</a:t>
            </a:r>
          </a:p>
          <a:p>
            <a:pPr marL="171450" indent="-171450" algn="ctr"/>
            <a:r>
              <a:rPr lang="en-US" sz="1800" dirty="0"/>
              <a:t>Coming to school prepared</a:t>
            </a:r>
          </a:p>
          <a:p>
            <a:pPr marL="171450" indent="-171450" algn="ctr"/>
            <a:r>
              <a:rPr lang="en-US" sz="1800" dirty="0"/>
              <a:t>Wearing your uniform</a:t>
            </a:r>
          </a:p>
          <a:p>
            <a:pPr marL="171450" indent="-171450" algn="ctr"/>
            <a:r>
              <a:rPr lang="en-US" sz="1800" dirty="0"/>
              <a:t>Being on task</a:t>
            </a:r>
          </a:p>
          <a:p>
            <a:pPr marL="171450" indent="-171450" algn="ctr"/>
            <a:r>
              <a:rPr lang="en-US" sz="1800" dirty="0"/>
              <a:t>Being respectful</a:t>
            </a:r>
          </a:p>
          <a:p>
            <a:pPr marL="171450" indent="-171450" algn="ctr"/>
            <a:r>
              <a:rPr lang="en-US" sz="1800" dirty="0"/>
              <a:t>Being responsible</a:t>
            </a:r>
          </a:p>
          <a:p>
            <a:pPr marL="171450" indent="-171450" algn="ctr"/>
            <a:r>
              <a:rPr lang="en-US" sz="1800" dirty="0"/>
              <a:t>Being safe</a:t>
            </a:r>
          </a:p>
          <a:p>
            <a:pPr marL="171450" indent="-171450" algn="ctr"/>
            <a:r>
              <a:rPr lang="en-US" sz="1800" dirty="0"/>
              <a:t>Wearing a mask properly</a:t>
            </a:r>
          </a:p>
          <a:p>
            <a:pPr marL="171450" indent="-171450" algn="ctr"/>
            <a:r>
              <a:rPr lang="en-US" sz="1800" dirty="0"/>
              <a:t>Being a good friend</a:t>
            </a:r>
          </a:p>
          <a:p>
            <a:pPr marL="171450" indent="-171450" algn="ctr"/>
            <a:r>
              <a:rPr lang="en-US" sz="1800" dirty="0"/>
              <a:t>Having a listening body</a:t>
            </a:r>
          </a:p>
          <a:p>
            <a:pPr marL="171450" indent="-171450" algn="ctr"/>
            <a:r>
              <a:rPr lang="en-US" sz="1800" dirty="0"/>
              <a:t>Being a leader</a:t>
            </a:r>
          </a:p>
          <a:p>
            <a:endParaRPr lang="en-US" dirty="0"/>
          </a:p>
        </p:txBody>
      </p:sp>
    </p:spTree>
    <p:extLst>
      <p:ext uri="{BB962C8B-B14F-4D97-AF65-F5344CB8AC3E}">
        <p14:creationId xmlns:p14="http://schemas.microsoft.com/office/powerpoint/2010/main" val="2635725356"/>
      </p:ext>
    </p:extLst>
  </p:cSld>
  <p:clrMapOvr>
    <a:masterClrMapping/>
  </p:clrMapOvr>
  <p:transition spd="slow" advClick="0" advTm="8000">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46418" y="1563719"/>
            <a:ext cx="6274591" cy="5206536"/>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algn="ctr"/>
            <a:r>
              <a:rPr lang="en-US" sz="5100" dirty="0" smtClean="0">
                <a:solidFill>
                  <a:schemeClr val="tx1"/>
                </a:solidFill>
                <a:cs typeface="Calibri Light"/>
              </a:rPr>
              <a:t>Hi My Name is Valerie White And I am The Library Aid Welcome Froebel Eagles</a:t>
            </a:r>
            <a:endParaRPr lang="en-US" sz="5100" dirty="0">
              <a:solidFill>
                <a:schemeClr val="tx1"/>
              </a:solidFill>
            </a:endParaRPr>
          </a:p>
        </p:txBody>
      </p:sp>
      <p:pic>
        <p:nvPicPr>
          <p:cNvPr id="3" name="Picture 4">
            <a:extLst>
              <a:ext uri="{FF2B5EF4-FFF2-40B4-BE49-F238E27FC236}">
                <a16:creationId xmlns:a16="http://schemas.microsoft.com/office/drawing/2014/main" id="{8CFF9E2A-2789-47B6-916C-6788456206F2}"/>
              </a:ext>
            </a:extLst>
          </p:cNvPr>
          <p:cNvPicPr>
            <a:picLocks noChangeAspect="1"/>
          </p:cNvPicPr>
          <p:nvPr/>
        </p:nvPicPr>
        <p:blipFill rotWithShape="1">
          <a:blip r:embed="rId2"/>
          <a:srcRect t="21051" b="10550"/>
          <a:stretch/>
        </p:blipFill>
        <p:spPr>
          <a:xfrm>
            <a:off x="1025256" y="517246"/>
            <a:ext cx="3435907" cy="5081360"/>
          </a:xfrm>
          <a:prstGeom prst="rect">
            <a:avLst/>
          </a:prstGeom>
        </p:spPr>
      </p:pic>
    </p:spTree>
    <p:extLst>
      <p:ext uri="{BB962C8B-B14F-4D97-AF65-F5344CB8AC3E}">
        <p14:creationId xmlns:p14="http://schemas.microsoft.com/office/powerpoint/2010/main" val="3090529312"/>
      </p:ext>
    </p:extLst>
  </p:cSld>
  <p:clrMapOvr>
    <a:masterClrMapping/>
  </p:clrMapOvr>
  <p:transition spd="slow" advClick="0" advTm="8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1457" y="505302"/>
            <a:ext cx="8720272" cy="3046988"/>
          </a:xfrm>
          <a:prstGeom prst="rect">
            <a:avLst/>
          </a:prstGeom>
        </p:spPr>
        <p:txBody>
          <a:bodyPr wrap="square">
            <a:spAutoFit/>
          </a:bodyPr>
          <a:lstStyle/>
          <a:p>
            <a:pPr algn="ctr"/>
            <a:r>
              <a:rPr lang="en-US" sz="2400" b="1" u="sng" dirty="0">
                <a:cs typeface="Times New Roman" panose="02020603050405020304" pitchFamily="18" charset="0"/>
              </a:rPr>
              <a:t>Welcome Froebel Eagles</a:t>
            </a: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My name is Jenny Buwalda and I am the </a:t>
            </a:r>
            <a:r>
              <a:rPr lang="en-US" sz="2400" dirty="0" smtClean="0">
                <a:cs typeface="Times New Roman" panose="02020603050405020304" pitchFamily="18" charset="0"/>
              </a:rPr>
              <a:t>School Social Worker </a:t>
            </a:r>
            <a:r>
              <a:rPr lang="en-US" sz="2400" dirty="0">
                <a:cs typeface="Times New Roman" panose="02020603050405020304" pitchFamily="18" charset="0"/>
              </a:rPr>
              <a:t>at Froebel Literacy Academy. I am in the office on Mondays, Thursdays and Fridays and </a:t>
            </a:r>
            <a:r>
              <a:rPr lang="en-US" sz="2400" dirty="0" smtClean="0">
                <a:cs typeface="Times New Roman" panose="02020603050405020304" pitchFamily="18" charset="0"/>
              </a:rPr>
              <a:t>will always </a:t>
            </a:r>
            <a:r>
              <a:rPr lang="en-US" sz="2400" dirty="0">
                <a:cs typeface="Times New Roman" panose="02020603050405020304" pitchFamily="18" charset="0"/>
              </a:rPr>
              <a:t>be available through email. If you are in need of any </a:t>
            </a:r>
            <a:r>
              <a:rPr lang="en-US" sz="2400" dirty="0" smtClean="0">
                <a:cs typeface="Times New Roman" panose="02020603050405020304" pitchFamily="18" charset="0"/>
              </a:rPr>
              <a:t>additional resources</a:t>
            </a:r>
            <a:r>
              <a:rPr lang="en-US" sz="2400" dirty="0">
                <a:cs typeface="Times New Roman" panose="02020603050405020304" pitchFamily="18" charset="0"/>
              </a:rPr>
              <a:t>, please </a:t>
            </a:r>
            <a:r>
              <a:rPr lang="en-US" sz="2400" dirty="0" smtClean="0">
                <a:cs typeface="Times New Roman" panose="02020603050405020304" pitchFamily="18" charset="0"/>
              </a:rPr>
              <a:t>contact me. </a:t>
            </a:r>
            <a:r>
              <a:rPr lang="en-US" sz="2400" dirty="0">
                <a:cs typeface="Times New Roman" panose="02020603050405020304" pitchFamily="18" charset="0"/>
              </a:rPr>
              <a:t>I look forward to meeting all of you during the upcoming 2021-2022 school year.</a:t>
            </a:r>
          </a:p>
        </p:txBody>
      </p:sp>
      <p:sp>
        <p:nvSpPr>
          <p:cNvPr id="3" name="TextBox 2"/>
          <p:cNvSpPr txBox="1"/>
          <p:nvPr/>
        </p:nvSpPr>
        <p:spPr>
          <a:xfrm>
            <a:off x="4155439" y="4190092"/>
            <a:ext cx="3772308" cy="923330"/>
          </a:xfrm>
          <a:prstGeom prst="rect">
            <a:avLst/>
          </a:prstGeom>
          <a:noFill/>
          <a:ln>
            <a:solidFill>
              <a:schemeClr val="tx1"/>
            </a:solidFill>
          </a:ln>
        </p:spPr>
        <p:txBody>
          <a:bodyPr wrap="square" rtlCol="0">
            <a:spAutoFit/>
          </a:bodyPr>
          <a:lstStyle/>
          <a:p>
            <a:pPr algn="ctr"/>
            <a:r>
              <a:rPr lang="en-US" dirty="0" smtClean="0">
                <a:latin typeface="+mj-lt"/>
              </a:rPr>
              <a:t>Jenny Buwalda</a:t>
            </a:r>
          </a:p>
          <a:p>
            <a:pPr algn="ctr"/>
            <a:r>
              <a:rPr lang="en-US" dirty="0" smtClean="0">
                <a:hlinkClick r:id="rId2"/>
              </a:rPr>
              <a:t>Jennifer.Buwalda@slps.org</a:t>
            </a:r>
            <a:endParaRPr lang="en-US" dirty="0" smtClean="0"/>
          </a:p>
          <a:p>
            <a:pPr algn="ctr"/>
            <a:r>
              <a:rPr lang="en-US" dirty="0" smtClean="0"/>
              <a:t>314-771-3533</a:t>
            </a:r>
            <a:endParaRPr lang="en-US" dirty="0"/>
          </a:p>
        </p:txBody>
      </p:sp>
    </p:spTree>
    <p:extLst>
      <p:ext uri="{BB962C8B-B14F-4D97-AF65-F5344CB8AC3E}">
        <p14:creationId xmlns:p14="http://schemas.microsoft.com/office/powerpoint/2010/main" val="1069492944"/>
      </p:ext>
    </p:extLst>
  </p:cSld>
  <p:clrMapOvr>
    <a:masterClrMapping/>
  </p:clrMapOvr>
  <p:transition spd="slow" advClick="0" advTm="8000">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person, indoor, holding, young&#10;&#10;Description automatically generated">
            <a:extLst>
              <a:ext uri="{FF2B5EF4-FFF2-40B4-BE49-F238E27FC236}">
                <a16:creationId xmlns:a16="http://schemas.microsoft.com/office/drawing/2014/main" id="{3DAC3A1A-C0C4-41C9-8A37-D97B269621F6}"/>
              </a:ext>
            </a:extLst>
          </p:cNvPr>
          <p:cNvPicPr>
            <a:picLocks noChangeAspect="1"/>
          </p:cNvPicPr>
          <p:nvPr/>
        </p:nvPicPr>
        <p:blipFill>
          <a:blip r:embed="rId2"/>
          <a:stretch>
            <a:fillRect/>
          </a:stretch>
        </p:blipFill>
        <p:spPr>
          <a:xfrm>
            <a:off x="415506" y="1374371"/>
            <a:ext cx="3881430" cy="3308919"/>
          </a:xfrm>
          <a:prstGeom prst="rect">
            <a:avLst/>
          </a:prstGeom>
        </p:spPr>
      </p:pic>
      <p:sp>
        <p:nvSpPr>
          <p:cNvPr id="3" name="Rectangle 2"/>
          <p:cNvSpPr/>
          <p:nvPr/>
        </p:nvSpPr>
        <p:spPr>
          <a:xfrm>
            <a:off x="5015345" y="2593415"/>
            <a:ext cx="6096000" cy="1837426"/>
          </a:xfrm>
          <a:prstGeom prst="rect">
            <a:avLst/>
          </a:prstGeom>
        </p:spPr>
        <p:txBody>
          <a:bodyPr>
            <a:spAutoFit/>
          </a:bodyPr>
          <a:lstStyle/>
          <a:p>
            <a:pPr>
              <a:lnSpc>
                <a:spcPct val="90000"/>
              </a:lnSpc>
              <a:buFont typeface="Wingdings 3" charset="2"/>
              <a:buChar char=""/>
            </a:pPr>
            <a:r>
              <a:rPr lang="en-US" b="1" dirty="0"/>
              <a:t>Mr. Nusser</a:t>
            </a:r>
            <a:endParaRPr lang="en-US" dirty="0"/>
          </a:p>
          <a:p>
            <a:pPr marL="457200" indent="-457200">
              <a:lnSpc>
                <a:spcPct val="90000"/>
              </a:lnSpc>
              <a:buFont typeface="Wingdings 3" charset="2"/>
              <a:buChar char=""/>
            </a:pPr>
            <a:r>
              <a:rPr lang="en-US" b="1" dirty="0"/>
              <a:t>Bachelor of Science in Physical Education from Missouri State University.</a:t>
            </a:r>
          </a:p>
          <a:p>
            <a:pPr marL="457200" indent="-457200">
              <a:lnSpc>
                <a:spcPct val="90000"/>
              </a:lnSpc>
              <a:buFont typeface="Wingdings 3" charset="2"/>
              <a:buChar char=""/>
            </a:pPr>
            <a:r>
              <a:rPr lang="en-US" b="1" dirty="0"/>
              <a:t>This will be my 24th year at Froebel.</a:t>
            </a:r>
          </a:p>
          <a:p>
            <a:pPr marL="457200" indent="-457200">
              <a:lnSpc>
                <a:spcPct val="90000"/>
              </a:lnSpc>
              <a:buFont typeface="Wingdings 3" charset="2"/>
              <a:buChar char=""/>
            </a:pPr>
            <a:r>
              <a:rPr lang="en-US" b="1" dirty="0"/>
              <a:t>Grew up in Toledo, Ohio.</a:t>
            </a:r>
          </a:p>
          <a:p>
            <a:pPr marL="457200" indent="-457200">
              <a:lnSpc>
                <a:spcPct val="90000"/>
              </a:lnSpc>
              <a:buFont typeface="Wingdings 3" charset="2"/>
              <a:buChar char=""/>
            </a:pPr>
            <a:r>
              <a:rPr lang="en-US" b="1" dirty="0"/>
              <a:t>Married with 4 kids ages 18, 17, 15 &amp; 13.</a:t>
            </a:r>
          </a:p>
          <a:p>
            <a:pPr marL="457200" indent="-457200">
              <a:lnSpc>
                <a:spcPct val="90000"/>
              </a:lnSpc>
              <a:buFont typeface="Wingdings 3" charset="2"/>
              <a:buChar char=""/>
            </a:pPr>
            <a:r>
              <a:rPr lang="en-US" b="1" dirty="0"/>
              <a:t>Pets; Fish.</a:t>
            </a:r>
          </a:p>
        </p:txBody>
      </p:sp>
      <p:sp>
        <p:nvSpPr>
          <p:cNvPr id="5" name="Rectangle 4"/>
          <p:cNvSpPr/>
          <p:nvPr/>
        </p:nvSpPr>
        <p:spPr>
          <a:xfrm>
            <a:off x="5532252" y="756722"/>
            <a:ext cx="5237348" cy="830997"/>
          </a:xfrm>
          <a:prstGeom prst="rect">
            <a:avLst/>
          </a:prstGeom>
        </p:spPr>
        <p:txBody>
          <a:bodyPr wrap="square">
            <a:spAutoFit/>
          </a:bodyPr>
          <a:lstStyle/>
          <a:p>
            <a:r>
              <a:rPr lang="en-US" sz="4800" b="1" dirty="0"/>
              <a:t>Physical</a:t>
            </a:r>
            <a:r>
              <a:rPr lang="en-US" sz="4800" dirty="0"/>
              <a:t> </a:t>
            </a:r>
            <a:r>
              <a:rPr lang="en-US" sz="4800" b="1" dirty="0"/>
              <a:t>Education</a:t>
            </a:r>
            <a:endParaRPr lang="en-US" sz="4800" dirty="0"/>
          </a:p>
        </p:txBody>
      </p:sp>
    </p:spTree>
    <p:extLst>
      <p:ext uri="{BB962C8B-B14F-4D97-AF65-F5344CB8AC3E}">
        <p14:creationId xmlns:p14="http://schemas.microsoft.com/office/powerpoint/2010/main" val="1474150657"/>
      </p:ext>
    </p:extLst>
  </p:cSld>
  <p:clrMapOvr>
    <a:masterClrMapping/>
  </p:clrMapOvr>
  <p:transition spd="slow" advClick="0" advTm="8000">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835" y="110836"/>
            <a:ext cx="10843491" cy="4339650"/>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My name is Patricia Costello, I want to Welcome our families to the 2021 – 2022 school year here at Froebel Literacy Academy. I am looking forward to serving our families, sharing resourceful information and encouraging your parental involvement at our academy. </a:t>
            </a:r>
            <a:r>
              <a:rPr lang="en-US" sz="2800" b="1" i="1" dirty="0">
                <a:latin typeface="Times New Roman" panose="02020603050405020304" pitchFamily="18" charset="0"/>
                <a:cs typeface="Times New Roman" panose="02020603050405020304" pitchFamily="18" charset="0"/>
              </a:rPr>
              <a:t>I can be reached by phone: (314) 771-3533 or email: Patricia.Costello@slps.org</a:t>
            </a:r>
          </a:p>
          <a:p>
            <a:pPr algn="ctr"/>
            <a:r>
              <a:rPr lang="en-US" sz="2800" dirty="0"/>
              <a:t> </a:t>
            </a:r>
            <a:r>
              <a:rPr lang="en-US" sz="2800" i="1" dirty="0">
                <a:latin typeface="Times New Roman" panose="02020603050405020304" pitchFamily="18" charset="0"/>
                <a:cs typeface="Times New Roman" panose="02020603050405020304" pitchFamily="18" charset="0"/>
              </a:rPr>
              <a:t>“In order to understand our present and ensure our future, we must know our past.”</a:t>
            </a:r>
          </a:p>
          <a:p>
            <a:pPr algn="ctr"/>
            <a:r>
              <a:rPr lang="en-US" sz="3200" dirty="0">
                <a:latin typeface="Times New Roman" panose="02020603050405020304" pitchFamily="18" charset="0"/>
                <a:cs typeface="Times New Roman" panose="02020603050405020304" pitchFamily="18" charset="0"/>
              </a:rPr>
              <a:t>Family and Community Specialist</a:t>
            </a:r>
          </a:p>
        </p:txBody>
      </p:sp>
    </p:spTree>
    <p:extLst>
      <p:ext uri="{BB962C8B-B14F-4D97-AF65-F5344CB8AC3E}">
        <p14:creationId xmlns:p14="http://schemas.microsoft.com/office/powerpoint/2010/main" val="2588613546"/>
      </p:ext>
    </p:extLst>
  </p:cSld>
  <p:clrMapOvr>
    <a:masterClrMapping/>
  </p:clrMapOvr>
  <p:transition spd="slow" advClick="0" advTm="8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 about Ms. Eason</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36654" y="1635308"/>
            <a:ext cx="2955636" cy="3935663"/>
          </a:xfrm>
        </p:spPr>
      </p:pic>
    </p:spTree>
    <p:extLst>
      <p:ext uri="{BB962C8B-B14F-4D97-AF65-F5344CB8AC3E}">
        <p14:creationId xmlns:p14="http://schemas.microsoft.com/office/powerpoint/2010/main" val="1457181641"/>
      </p:ext>
    </p:extLst>
  </p:cSld>
  <p:clrMapOvr>
    <a:masterClrMapping/>
  </p:clrMapOvr>
  <p:transition spd="slow" advClick="0" advTm="8000">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1"/>
          </a:xfrm>
          <a:prstGeom prst="rect">
            <a:avLst/>
          </a:prstGeom>
        </p:spPr>
      </p:pic>
    </p:spTree>
    <p:extLst>
      <p:ext uri="{BB962C8B-B14F-4D97-AF65-F5344CB8AC3E}">
        <p14:creationId xmlns:p14="http://schemas.microsoft.com/office/powerpoint/2010/main" val="1938256963"/>
      </p:ext>
    </p:extLst>
  </p:cSld>
  <p:clrMapOvr>
    <a:masterClrMapping/>
  </p:clrMapOvr>
  <p:transition spd="slow" advClick="0" advTm="8000">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1"/>
          </a:xfrm>
          <a:prstGeom prst="rect">
            <a:avLst/>
          </a:prstGeom>
        </p:spPr>
      </p:pic>
    </p:spTree>
    <p:extLst>
      <p:ext uri="{BB962C8B-B14F-4D97-AF65-F5344CB8AC3E}">
        <p14:creationId xmlns:p14="http://schemas.microsoft.com/office/powerpoint/2010/main" val="3037413410"/>
      </p:ext>
    </p:extLst>
  </p:cSld>
  <p:clrMapOvr>
    <a:masterClrMapping/>
  </p:clrMapOvr>
  <p:transition spd="slow" advClick="0" advTm="8000">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quarter" idx="13"/>
          </p:nvPr>
        </p:nvSpPr>
        <p:spPr/>
        <p:txBody>
          <a:bodyPr/>
          <a:lstStyle/>
          <a:p>
            <a:r>
              <a:rPr lang="en-US" dirty="0"/>
              <a:t>Class dojo: </a:t>
            </a:r>
            <a:r>
              <a:rPr lang="en-US" dirty="0">
                <a:hlinkClick r:id="rId2"/>
              </a:rPr>
              <a:t>https://www.classdojo.com/invite/?</a:t>
            </a:r>
            <a:r>
              <a:rPr lang="en-US" dirty="0" smtClean="0">
                <a:hlinkClick r:id="rId2"/>
              </a:rPr>
              <a:t>c=C9B93KJ</a:t>
            </a:r>
            <a:r>
              <a:rPr lang="en-US" dirty="0" smtClean="0"/>
              <a:t> </a:t>
            </a:r>
          </a:p>
          <a:p>
            <a:r>
              <a:rPr lang="en-US" dirty="0" smtClean="0"/>
              <a:t>Email: </a:t>
            </a:r>
            <a:r>
              <a:rPr lang="en-US" dirty="0" smtClean="0">
                <a:hlinkClick r:id="rId3"/>
              </a:rPr>
              <a:t>Jennifer.eason@slps.org</a:t>
            </a:r>
            <a:endParaRPr lang="en-US" dirty="0" smtClean="0"/>
          </a:p>
          <a:p>
            <a:r>
              <a:rPr lang="en-US" dirty="0" smtClean="0"/>
              <a:t>Phone</a:t>
            </a:r>
            <a:r>
              <a:rPr lang="en-US" smtClean="0"/>
              <a:t>: (224) 993-9826</a:t>
            </a:r>
            <a:endParaRPr lang="en-US" dirty="0"/>
          </a:p>
        </p:txBody>
      </p:sp>
    </p:spTree>
    <p:extLst>
      <p:ext uri="{BB962C8B-B14F-4D97-AF65-F5344CB8AC3E}">
        <p14:creationId xmlns:p14="http://schemas.microsoft.com/office/powerpoint/2010/main" val="2343155244"/>
      </p:ext>
    </p:extLst>
  </p:cSld>
  <p:clrMapOvr>
    <a:masterClrMapping/>
  </p:clrMapOvr>
  <p:transition spd="slow" advClick="0" advTm="8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48" y="331912"/>
            <a:ext cx="10396882" cy="1151965"/>
          </a:xfrm>
        </p:spPr>
        <p:txBody>
          <a:bodyPr/>
          <a:lstStyle/>
          <a:p>
            <a:pPr algn="ctr"/>
            <a:r>
              <a:rPr lang="en-US" dirty="0" smtClean="0"/>
              <a:t>experience</a:t>
            </a:r>
            <a:endParaRPr lang="en-US" dirty="0"/>
          </a:p>
        </p:txBody>
      </p:sp>
      <p:sp>
        <p:nvSpPr>
          <p:cNvPr id="3" name="Content Placeholder 2"/>
          <p:cNvSpPr>
            <a:spLocks noGrp="1"/>
          </p:cNvSpPr>
          <p:nvPr>
            <p:ph sz="quarter" idx="13"/>
          </p:nvPr>
        </p:nvSpPr>
        <p:spPr>
          <a:xfrm>
            <a:off x="814715" y="685800"/>
            <a:ext cx="10394707" cy="3311189"/>
          </a:xfrm>
        </p:spPr>
        <p:txBody>
          <a:bodyPr/>
          <a:lstStyle/>
          <a:p>
            <a:pPr marL="0" indent="0" algn="ctr">
              <a:buNone/>
            </a:pPr>
            <a:r>
              <a:rPr lang="en-US" dirty="0" smtClean="0"/>
              <a:t>This is my 8</a:t>
            </a:r>
            <a:r>
              <a:rPr lang="en-US" baseline="30000" dirty="0" smtClean="0"/>
              <a:t>th</a:t>
            </a:r>
            <a:r>
              <a:rPr lang="en-US" dirty="0" smtClean="0"/>
              <a:t> year teaching at Froebel!!</a:t>
            </a:r>
          </a:p>
          <a:p>
            <a:pPr marL="0" indent="0" algn="ctr">
              <a:buNone/>
            </a:pPr>
            <a:r>
              <a:rPr lang="en-US" dirty="0" smtClean="0"/>
              <a:t>I have degrees in early childhood education and elementary </a:t>
            </a:r>
          </a:p>
          <a:p>
            <a:pPr marL="0" indent="0" algn="ctr">
              <a:buNone/>
            </a:pPr>
            <a:r>
              <a:rPr lang="en-US" dirty="0" smtClean="0"/>
              <a:t>Education from Southeast Missouri University.</a:t>
            </a:r>
          </a:p>
          <a:p>
            <a:pPr marL="0" indent="0" algn="ctr">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5087" b="32660"/>
          <a:stretch/>
        </p:blipFill>
        <p:spPr>
          <a:xfrm>
            <a:off x="3507661" y="3268132"/>
            <a:ext cx="5141522" cy="28976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917" y="2511838"/>
            <a:ext cx="2086972" cy="37070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466" y="2295445"/>
            <a:ext cx="2710461" cy="3610916"/>
          </a:xfrm>
          <a:prstGeom prst="rect">
            <a:avLst/>
          </a:prstGeom>
        </p:spPr>
      </p:pic>
    </p:spTree>
    <p:extLst>
      <p:ext uri="{BB962C8B-B14F-4D97-AF65-F5344CB8AC3E}">
        <p14:creationId xmlns:p14="http://schemas.microsoft.com/office/powerpoint/2010/main" val="1169439226"/>
      </p:ext>
    </p:extLst>
  </p:cSld>
  <p:clrMapOvr>
    <a:masterClrMapping/>
  </p:clrMapOvr>
  <p:transition spd="slow" advClick="0" advTm="800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Family</a:t>
            </a:r>
            <a:endParaRPr lang="en-US" dirty="0"/>
          </a:p>
        </p:txBody>
      </p:sp>
      <p:sp>
        <p:nvSpPr>
          <p:cNvPr id="3" name="Content Placeholder 2"/>
          <p:cNvSpPr>
            <a:spLocks noGrp="1"/>
          </p:cNvSpPr>
          <p:nvPr>
            <p:ph sz="quarter" idx="13"/>
          </p:nvPr>
        </p:nvSpPr>
        <p:spPr>
          <a:xfrm>
            <a:off x="685801" y="1819760"/>
            <a:ext cx="10394707" cy="3311189"/>
          </a:xfrm>
        </p:spPr>
        <p:txBody>
          <a:bodyPr/>
          <a:lstStyle/>
          <a:p>
            <a:r>
              <a:rPr lang="en-US" dirty="0" smtClean="0"/>
              <a:t>I come from a very close family. </a:t>
            </a:r>
          </a:p>
          <a:p>
            <a:r>
              <a:rPr lang="en-US" dirty="0" smtClean="0"/>
              <a:t>My parents have been happily married for over 30 years.</a:t>
            </a:r>
          </a:p>
          <a:p>
            <a:r>
              <a:rPr lang="en-US" dirty="0" smtClean="0"/>
              <a:t> I have one brother and a niece and nephew</a:t>
            </a:r>
          </a:p>
          <a:p>
            <a:r>
              <a:rPr lang="en-US" dirty="0" smtClean="0"/>
              <a:t>I am getting married later this year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412" y="3199539"/>
            <a:ext cx="2268108" cy="30216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457" y="4326984"/>
            <a:ext cx="2378538" cy="17833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9203" y="4103696"/>
            <a:ext cx="2054506" cy="20545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0534" y="113430"/>
            <a:ext cx="1643088" cy="205450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8255" y="293632"/>
            <a:ext cx="2770909" cy="277090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48" y="189582"/>
            <a:ext cx="1643088" cy="205450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6080" y="242490"/>
            <a:ext cx="1462744" cy="194868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562" y="4170057"/>
            <a:ext cx="1535882" cy="2046125"/>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32501" y="4302569"/>
            <a:ext cx="1393335" cy="1856221"/>
          </a:xfrm>
          <a:prstGeom prst="rect">
            <a:avLst/>
          </a:prstGeom>
        </p:spPr>
      </p:pic>
    </p:spTree>
    <p:extLst>
      <p:ext uri="{BB962C8B-B14F-4D97-AF65-F5344CB8AC3E}">
        <p14:creationId xmlns:p14="http://schemas.microsoft.com/office/powerpoint/2010/main" val="2601882490"/>
      </p:ext>
    </p:extLst>
  </p:cSld>
  <p:clrMapOvr>
    <a:masterClrMapping/>
  </p:clrMapOvr>
  <p:transition spd="slow" advClick="0" advTm="800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Hobbies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954" y="4259611"/>
            <a:ext cx="1522779" cy="20286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292" y="1525019"/>
            <a:ext cx="1380372" cy="18389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913" y="3994058"/>
            <a:ext cx="1468139" cy="195587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402" y="2002636"/>
            <a:ext cx="2611092" cy="195770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851" y="673465"/>
            <a:ext cx="1450761" cy="19327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8938" y="4623151"/>
            <a:ext cx="2733038" cy="153685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0788" y="3670894"/>
            <a:ext cx="2540151" cy="190451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50909" y="538910"/>
            <a:ext cx="1588497" cy="2116219"/>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61669" y="735177"/>
            <a:ext cx="1769270" cy="2357048"/>
          </a:xfrm>
          <a:prstGeom prst="rect">
            <a:avLst/>
          </a:prstGeom>
        </p:spPr>
      </p:pic>
      <p:sp>
        <p:nvSpPr>
          <p:cNvPr id="14" name="TextBox 13"/>
          <p:cNvSpPr txBox="1"/>
          <p:nvPr/>
        </p:nvSpPr>
        <p:spPr>
          <a:xfrm>
            <a:off x="7400849" y="96133"/>
            <a:ext cx="2225289" cy="369332"/>
          </a:xfrm>
          <a:prstGeom prst="rect">
            <a:avLst/>
          </a:prstGeom>
          <a:noFill/>
        </p:spPr>
        <p:txBody>
          <a:bodyPr wrap="none" rtlCol="0">
            <a:spAutoFit/>
          </a:bodyPr>
          <a:lstStyle/>
          <a:p>
            <a:r>
              <a:rPr lang="en-US" dirty="0" smtClean="0"/>
              <a:t>Getting my nails done</a:t>
            </a:r>
            <a:endParaRPr lang="en-US" dirty="0"/>
          </a:p>
        </p:txBody>
      </p:sp>
      <p:sp>
        <p:nvSpPr>
          <p:cNvPr id="15" name="TextBox 14"/>
          <p:cNvSpPr txBox="1"/>
          <p:nvPr/>
        </p:nvSpPr>
        <p:spPr>
          <a:xfrm>
            <a:off x="10119334" y="309933"/>
            <a:ext cx="963725" cy="369332"/>
          </a:xfrm>
          <a:prstGeom prst="rect">
            <a:avLst/>
          </a:prstGeom>
          <a:noFill/>
        </p:spPr>
        <p:txBody>
          <a:bodyPr wrap="none" rtlCol="0">
            <a:spAutoFit/>
          </a:bodyPr>
          <a:lstStyle/>
          <a:p>
            <a:r>
              <a:rPr lang="en-US" dirty="0" smtClean="0"/>
              <a:t>Cooking</a:t>
            </a:r>
            <a:endParaRPr lang="en-US" dirty="0"/>
          </a:p>
        </p:txBody>
      </p:sp>
      <p:sp>
        <p:nvSpPr>
          <p:cNvPr id="16" name="TextBox 15"/>
          <p:cNvSpPr txBox="1"/>
          <p:nvPr/>
        </p:nvSpPr>
        <p:spPr>
          <a:xfrm>
            <a:off x="9113754" y="3274210"/>
            <a:ext cx="2294218" cy="369332"/>
          </a:xfrm>
          <a:prstGeom prst="rect">
            <a:avLst/>
          </a:prstGeom>
          <a:noFill/>
        </p:spPr>
        <p:txBody>
          <a:bodyPr wrap="none" rtlCol="0">
            <a:spAutoFit/>
          </a:bodyPr>
          <a:lstStyle/>
          <a:p>
            <a:r>
              <a:rPr lang="en-US" dirty="0" smtClean="0"/>
              <a:t>Listening to live music</a:t>
            </a:r>
            <a:endParaRPr lang="en-US" dirty="0"/>
          </a:p>
        </p:txBody>
      </p:sp>
      <p:sp>
        <p:nvSpPr>
          <p:cNvPr id="17" name="TextBox 16"/>
          <p:cNvSpPr txBox="1"/>
          <p:nvPr/>
        </p:nvSpPr>
        <p:spPr>
          <a:xfrm>
            <a:off x="2037405" y="1071154"/>
            <a:ext cx="2682145" cy="369332"/>
          </a:xfrm>
          <a:prstGeom prst="rect">
            <a:avLst/>
          </a:prstGeom>
          <a:noFill/>
        </p:spPr>
        <p:txBody>
          <a:bodyPr wrap="none" rtlCol="0">
            <a:spAutoFit/>
          </a:bodyPr>
          <a:lstStyle/>
          <a:p>
            <a:r>
              <a:rPr lang="en-US" dirty="0" smtClean="0"/>
              <a:t>Doing my hair and makeup</a:t>
            </a:r>
            <a:endParaRPr lang="en-US" dirty="0"/>
          </a:p>
        </p:txBody>
      </p:sp>
      <p:sp>
        <p:nvSpPr>
          <p:cNvPr id="18" name="TextBox 17"/>
          <p:cNvSpPr txBox="1"/>
          <p:nvPr/>
        </p:nvSpPr>
        <p:spPr>
          <a:xfrm>
            <a:off x="5320145" y="1597019"/>
            <a:ext cx="2050561" cy="369332"/>
          </a:xfrm>
          <a:prstGeom prst="rect">
            <a:avLst/>
          </a:prstGeom>
          <a:noFill/>
        </p:spPr>
        <p:txBody>
          <a:bodyPr wrap="none" rtlCol="0">
            <a:spAutoFit/>
          </a:bodyPr>
          <a:lstStyle/>
          <a:p>
            <a:r>
              <a:rPr lang="en-US" dirty="0" smtClean="0"/>
              <a:t>Picnics with friends</a:t>
            </a:r>
            <a:endParaRPr lang="en-US" dirty="0"/>
          </a:p>
        </p:txBody>
      </p:sp>
      <p:sp>
        <p:nvSpPr>
          <p:cNvPr id="19" name="TextBox 18"/>
          <p:cNvSpPr txBox="1"/>
          <p:nvPr/>
        </p:nvSpPr>
        <p:spPr>
          <a:xfrm>
            <a:off x="6820715" y="4259611"/>
            <a:ext cx="1099981" cy="369332"/>
          </a:xfrm>
          <a:prstGeom prst="rect">
            <a:avLst/>
          </a:prstGeom>
          <a:noFill/>
        </p:spPr>
        <p:txBody>
          <a:bodyPr wrap="none" rtlCol="0">
            <a:spAutoFit/>
          </a:bodyPr>
          <a:lstStyle/>
          <a:p>
            <a:r>
              <a:rPr lang="en-US" dirty="0" smtClean="0"/>
              <a:t>Kayaking </a:t>
            </a:r>
            <a:endParaRPr lang="en-US" dirty="0"/>
          </a:p>
        </p:txBody>
      </p:sp>
      <p:sp>
        <p:nvSpPr>
          <p:cNvPr id="20" name="TextBox 19"/>
          <p:cNvSpPr txBox="1"/>
          <p:nvPr/>
        </p:nvSpPr>
        <p:spPr>
          <a:xfrm>
            <a:off x="2698874" y="3862332"/>
            <a:ext cx="2299027" cy="369332"/>
          </a:xfrm>
          <a:prstGeom prst="rect">
            <a:avLst/>
          </a:prstGeom>
          <a:noFill/>
        </p:spPr>
        <p:txBody>
          <a:bodyPr wrap="none" rtlCol="0">
            <a:spAutoFit/>
          </a:bodyPr>
          <a:lstStyle/>
          <a:p>
            <a:r>
              <a:rPr lang="en-US" dirty="0" smtClean="0"/>
              <a:t>Learning to play chess</a:t>
            </a:r>
            <a:endParaRPr lang="en-US" dirty="0"/>
          </a:p>
        </p:txBody>
      </p:sp>
      <p:sp>
        <p:nvSpPr>
          <p:cNvPr id="21" name="TextBox 20"/>
          <p:cNvSpPr txBox="1"/>
          <p:nvPr/>
        </p:nvSpPr>
        <p:spPr>
          <a:xfrm>
            <a:off x="203458" y="3361171"/>
            <a:ext cx="2651688" cy="646331"/>
          </a:xfrm>
          <a:prstGeom prst="rect">
            <a:avLst/>
          </a:prstGeom>
          <a:noFill/>
        </p:spPr>
        <p:txBody>
          <a:bodyPr wrap="none" rtlCol="0">
            <a:spAutoFit/>
          </a:bodyPr>
          <a:lstStyle/>
          <a:p>
            <a:pPr algn="ctr"/>
            <a:r>
              <a:rPr lang="en-US" dirty="0" smtClean="0"/>
              <a:t>Learning to play the guitar</a:t>
            </a:r>
          </a:p>
          <a:p>
            <a:pPr algn="ctr"/>
            <a:r>
              <a:rPr lang="en-US" dirty="0"/>
              <a:t>a</a:t>
            </a:r>
            <a:r>
              <a:rPr lang="en-US" dirty="0" smtClean="0"/>
              <a:t>nd ukulele</a:t>
            </a:r>
            <a:endParaRPr lang="en-US" dirty="0"/>
          </a:p>
        </p:txBody>
      </p:sp>
      <p:sp>
        <p:nvSpPr>
          <p:cNvPr id="22" name="TextBox 21"/>
          <p:cNvSpPr txBox="1"/>
          <p:nvPr/>
        </p:nvSpPr>
        <p:spPr>
          <a:xfrm>
            <a:off x="685801" y="223491"/>
            <a:ext cx="843501" cy="369332"/>
          </a:xfrm>
          <a:prstGeom prst="rect">
            <a:avLst/>
          </a:prstGeom>
          <a:noFill/>
        </p:spPr>
        <p:txBody>
          <a:bodyPr wrap="none" rtlCol="0">
            <a:spAutoFit/>
          </a:bodyPr>
          <a:lstStyle/>
          <a:p>
            <a:r>
              <a:rPr lang="en-US" dirty="0" smtClean="0"/>
              <a:t>Baking</a:t>
            </a:r>
            <a:endParaRPr lang="en-US" dirty="0"/>
          </a:p>
        </p:txBody>
      </p:sp>
    </p:spTree>
    <p:extLst>
      <p:ext uri="{BB962C8B-B14F-4D97-AF65-F5344CB8AC3E}">
        <p14:creationId xmlns:p14="http://schemas.microsoft.com/office/powerpoint/2010/main" val="3698600182"/>
      </p:ext>
    </p:extLst>
  </p:cSld>
  <p:clrMapOvr>
    <a:masterClrMapping/>
  </p:clrMapOvr>
  <p:transition spd="slow" advClick="0" advTm="800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Pets</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40922" y="2989730"/>
            <a:ext cx="2485729" cy="3311525"/>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954"/>
          <a:stretch/>
        </p:blipFill>
        <p:spPr>
          <a:xfrm>
            <a:off x="1091237" y="3627126"/>
            <a:ext cx="2564673" cy="23932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38" y="250940"/>
            <a:ext cx="4232865" cy="31736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0255" y="80034"/>
            <a:ext cx="2172714" cy="2894522"/>
          </a:xfrm>
          <a:prstGeom prst="rect">
            <a:avLst/>
          </a:prstGeom>
        </p:spPr>
      </p:pic>
      <p:sp>
        <p:nvSpPr>
          <p:cNvPr id="9" name="TextBox 8"/>
          <p:cNvSpPr txBox="1"/>
          <p:nvPr/>
        </p:nvSpPr>
        <p:spPr>
          <a:xfrm>
            <a:off x="4750311" y="1837765"/>
            <a:ext cx="4033476" cy="369332"/>
          </a:xfrm>
          <a:prstGeom prst="rect">
            <a:avLst/>
          </a:prstGeom>
          <a:noFill/>
        </p:spPr>
        <p:txBody>
          <a:bodyPr wrap="none" rtlCol="0">
            <a:spAutoFit/>
          </a:bodyPr>
          <a:lstStyle/>
          <a:p>
            <a:r>
              <a:rPr lang="en-US" dirty="0" smtClean="0"/>
              <a:t>This is my cat Dude!! I love his snuggles!!</a:t>
            </a:r>
            <a:endParaRPr lang="en-US"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0311" y="2665203"/>
            <a:ext cx="2518491" cy="3355171"/>
          </a:xfrm>
          <a:prstGeom prst="rect">
            <a:avLst/>
          </a:prstGeom>
        </p:spPr>
      </p:pic>
    </p:spTree>
    <p:extLst>
      <p:ext uri="{BB962C8B-B14F-4D97-AF65-F5344CB8AC3E}">
        <p14:creationId xmlns:p14="http://schemas.microsoft.com/office/powerpoint/2010/main" val="3777029766"/>
      </p:ext>
    </p:extLst>
  </p:cSld>
  <p:clrMapOvr>
    <a:masterClrMapping/>
  </p:clrMapOvr>
  <mc:AlternateContent xmlns:mc="http://schemas.openxmlformats.org/markup-compatibility/2006" xmlns:p14="http://schemas.microsoft.com/office/powerpoint/2010/main">
    <mc:Choice Requires="p14">
      <p:transition spd="slow" p14:dur="1250" advClick="0" advTm="8000">
        <p:randomBar dir="vert"/>
      </p:transition>
    </mc:Choice>
    <mc:Fallback xmlns="">
      <p:transition spd="slow" advClick="0" advTm="8000">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schedule </a:t>
            </a:r>
            <a:endParaRPr lang="en-US" dirty="0"/>
          </a:p>
        </p:txBody>
      </p:sp>
      <p:sp>
        <p:nvSpPr>
          <p:cNvPr id="3" name="Content Placeholder 2"/>
          <p:cNvSpPr>
            <a:spLocks noGrp="1"/>
          </p:cNvSpPr>
          <p:nvPr>
            <p:ph sz="quarter" idx="13"/>
          </p:nvPr>
        </p:nvSpPr>
        <p:spPr/>
        <p:txBody>
          <a:bodyPr/>
          <a:lstStyle/>
          <a:p>
            <a:r>
              <a:rPr lang="en-US" dirty="0" smtClean="0"/>
              <a:t>Arrival 9:00am  through door 5 </a:t>
            </a:r>
          </a:p>
          <a:p>
            <a:r>
              <a:rPr lang="en-US" dirty="0" smtClean="0"/>
              <a:t>Breakfast 9:00am-9:20am</a:t>
            </a:r>
          </a:p>
          <a:p>
            <a:r>
              <a:rPr lang="en-US" dirty="0" smtClean="0"/>
              <a:t>Specials 9:30-10:20</a:t>
            </a:r>
          </a:p>
          <a:p>
            <a:r>
              <a:rPr lang="en-US" dirty="0" smtClean="0"/>
              <a:t>Lunch 11:30-12:00</a:t>
            </a:r>
          </a:p>
          <a:p>
            <a:r>
              <a:rPr lang="en-US" dirty="0" smtClean="0"/>
              <a:t>Recess12:00-12:15</a:t>
            </a:r>
          </a:p>
          <a:p>
            <a:r>
              <a:rPr lang="en-US" dirty="0" smtClean="0"/>
              <a:t>Nap </a:t>
            </a:r>
          </a:p>
          <a:p>
            <a:endParaRPr lang="en-US" dirty="0"/>
          </a:p>
        </p:txBody>
      </p:sp>
    </p:spTree>
    <p:extLst>
      <p:ext uri="{BB962C8B-B14F-4D97-AF65-F5344CB8AC3E}">
        <p14:creationId xmlns:p14="http://schemas.microsoft.com/office/powerpoint/2010/main" val="1329895543"/>
      </p:ext>
    </p:extLst>
  </p:cSld>
  <p:clrMapOvr>
    <a:masterClrMapping/>
  </p:clrMapOvr>
  <p:transition spd="slow" advClick="0" advTm="800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uniforms</a:t>
            </a:r>
            <a:endParaRPr lang="en-US" dirty="0"/>
          </a:p>
        </p:txBody>
      </p:sp>
      <p:sp>
        <p:nvSpPr>
          <p:cNvPr id="3" name="Content Placeholder 2"/>
          <p:cNvSpPr>
            <a:spLocks noGrp="1"/>
          </p:cNvSpPr>
          <p:nvPr>
            <p:ph sz="quarter" idx="13"/>
          </p:nvPr>
        </p:nvSpPr>
        <p:spPr/>
        <p:txBody>
          <a:bodyPr/>
          <a:lstStyle/>
          <a:p>
            <a:pPr algn="ctr"/>
            <a:r>
              <a:rPr lang="en-US" dirty="0"/>
              <a:t>The Froebel Literacy Academy school uniform is khaki, black, or navy blue pants, skirt, shorts, or jumpers, with a white, navy, or light blue-collared shirt or polo shirt. </a:t>
            </a:r>
          </a:p>
          <a:p>
            <a:pPr algn="ctr"/>
            <a:endParaRPr lang="en-US" dirty="0"/>
          </a:p>
          <a:p>
            <a:pPr algn="ctr"/>
            <a:r>
              <a:rPr lang="en-US" dirty="0"/>
              <a:t>Uniforms are to be worn daily. Incentives and rewards will be given to students who consistently come dressed appropriately and ready to learn.</a:t>
            </a:r>
          </a:p>
          <a:p>
            <a:endParaRPr lang="en-US" dirty="0"/>
          </a:p>
        </p:txBody>
      </p:sp>
    </p:spTree>
    <p:extLst>
      <p:ext uri="{BB962C8B-B14F-4D97-AF65-F5344CB8AC3E}">
        <p14:creationId xmlns:p14="http://schemas.microsoft.com/office/powerpoint/2010/main" val="3750841510"/>
      </p:ext>
    </p:extLst>
  </p:cSld>
  <p:clrMapOvr>
    <a:masterClrMapping/>
  </p:clrMapOvr>
  <p:transition spd="slow" advClick="0" advTm="8000">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Absences and tardiness </a:t>
            </a:r>
            <a:endParaRPr lang="en-US" dirty="0"/>
          </a:p>
        </p:txBody>
      </p:sp>
      <p:sp>
        <p:nvSpPr>
          <p:cNvPr id="3" name="Content Placeholder 2"/>
          <p:cNvSpPr>
            <a:spLocks noGrp="1"/>
          </p:cNvSpPr>
          <p:nvPr>
            <p:ph sz="quarter" idx="13"/>
          </p:nvPr>
        </p:nvSpPr>
        <p:spPr/>
        <p:txBody>
          <a:bodyPr>
            <a:normAutofit fontScale="85000" lnSpcReduction="10000"/>
          </a:bodyPr>
          <a:lstStyle/>
          <a:p>
            <a:pPr algn="ctr"/>
            <a:r>
              <a:rPr lang="en-US" b="1" dirty="0">
                <a:latin typeface="Arial Rounded MT Bold" panose="020F0704030504030204" pitchFamily="34" charset="0"/>
              </a:rPr>
              <a:t>One of the key factors in the success of any students is attendance. Coming to school daily and beginning on time is required. </a:t>
            </a:r>
            <a:endParaRPr lang="en-US" dirty="0"/>
          </a:p>
          <a:p>
            <a:pPr algn="ctr"/>
            <a:r>
              <a:rPr lang="en-US" dirty="0"/>
              <a:t>If your child is going to be absent you will need to call the school and notify them of any and all absences. When your child returns to school bring any medical documentation that may apply. Please also let me know if your child is going to be tardy or absent so I can properly plan for the day.</a:t>
            </a:r>
            <a:endParaRPr lang="en-US" sz="2400" b="1" dirty="0"/>
          </a:p>
          <a:p>
            <a:pPr algn="ctr"/>
            <a:r>
              <a:rPr lang="en-US" sz="2400" b="1" dirty="0"/>
              <a:t>Froebel Literacy Academy: (314) 771- 3533</a:t>
            </a:r>
          </a:p>
          <a:p>
            <a:pPr algn="ctr"/>
            <a:r>
              <a:rPr lang="en-US" sz="2400" b="1" dirty="0"/>
              <a:t>Ms. Eason: (224) 993-9826</a:t>
            </a:r>
          </a:p>
          <a:p>
            <a:pPr algn="ctr"/>
            <a:r>
              <a:rPr lang="en-US" dirty="0"/>
              <a:t>Breakfast begins at 9:00am daily. Your child is considered tardy at 9:20am and will need to check into the front office. </a:t>
            </a:r>
          </a:p>
          <a:p>
            <a:endParaRPr lang="en-US" dirty="0"/>
          </a:p>
        </p:txBody>
      </p:sp>
    </p:spTree>
    <p:extLst>
      <p:ext uri="{BB962C8B-B14F-4D97-AF65-F5344CB8AC3E}">
        <p14:creationId xmlns:p14="http://schemas.microsoft.com/office/powerpoint/2010/main" val="3948059108"/>
      </p:ext>
    </p:extLst>
  </p:cSld>
  <p:clrMapOvr>
    <a:masterClrMapping/>
  </p:clrMapOvr>
  <p:transition spd="slow" advClick="0" advTm="8000">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7205549B7BFF47A42A95720FD24388" ma:contentTypeVersion="17" ma:contentTypeDescription="Create a new document." ma:contentTypeScope="" ma:versionID="0b74df9082dc4688779c21735eb0dc5b">
  <xsd:schema xmlns:xsd="http://www.w3.org/2001/XMLSchema" xmlns:xs="http://www.w3.org/2001/XMLSchema" xmlns:p="http://schemas.microsoft.com/office/2006/metadata/properties" xmlns:ns3="d9303e91-55db-4382-a5c0-d1efcf242633" xmlns:ns4="18eacb1a-2820-4343-8819-97883ec164a3" targetNamespace="http://schemas.microsoft.com/office/2006/metadata/properties" ma:root="true" ma:fieldsID="00a8e63ffbbf3b8fd34df65d937d5dd7" ns3:_="" ns4:_="">
    <xsd:import namespace="d9303e91-55db-4382-a5c0-d1efcf242633"/>
    <xsd:import namespace="18eacb1a-2820-4343-8819-97883ec164a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03e91-55db-4382-a5c0-d1efcf242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eacb1a-2820-4343-8819-97883ec164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9303e91-55db-4382-a5c0-d1efcf24263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E8E651-43A2-4551-A61D-DF533199B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303e91-55db-4382-a5c0-d1efcf242633"/>
    <ds:schemaRef ds:uri="18eacb1a-2820-4343-8819-97883ec164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9FB8B0-28DF-4E0E-9E93-CA34CB45D160}">
  <ds:schemaRefs>
    <ds:schemaRef ds:uri="http://purl.org/dc/dcmitype/"/>
    <ds:schemaRef ds:uri="18eacb1a-2820-4343-8819-97883ec164a3"/>
    <ds:schemaRef ds:uri="http://schemas.microsoft.com/office/2006/documentManagement/types"/>
    <ds:schemaRef ds:uri="http://purl.org/dc/elements/1.1/"/>
    <ds:schemaRef ds:uri="http://schemas.microsoft.com/office/2006/metadata/properties"/>
    <ds:schemaRef ds:uri="d9303e91-55db-4382-a5c0-d1efcf242633"/>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F117111-8743-4B69-B942-4E95723B07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308</TotalTime>
  <Words>1108</Words>
  <Application>Microsoft Office PowerPoint</Application>
  <PresentationFormat>Widescreen</PresentationFormat>
  <Paragraphs>118</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Arial Rounded MT Bold</vt:lpstr>
      <vt:lpstr>Calibri Light</vt:lpstr>
      <vt:lpstr>Impact</vt:lpstr>
      <vt:lpstr>Times New Roman</vt:lpstr>
      <vt:lpstr>Wingdings</vt:lpstr>
      <vt:lpstr>Wingdings 3</vt:lpstr>
      <vt:lpstr>Main Event</vt:lpstr>
      <vt:lpstr>Welcome Scholars</vt:lpstr>
      <vt:lpstr>All about Ms. Eason</vt:lpstr>
      <vt:lpstr>experience</vt:lpstr>
      <vt:lpstr>Family</vt:lpstr>
      <vt:lpstr>Hobbies</vt:lpstr>
      <vt:lpstr>Pets</vt:lpstr>
      <vt:lpstr>Daily schedule </vt:lpstr>
      <vt:lpstr>uniforms</vt:lpstr>
      <vt:lpstr>Absences and tardiness </vt:lpstr>
      <vt:lpstr>Important people</vt:lpstr>
      <vt:lpstr>homework</vt:lpstr>
      <vt:lpstr>supplies</vt:lpstr>
      <vt:lpstr>Behavior management </vt:lpstr>
      <vt:lpstr>MONTHLY BEHAVIOR CALENDAR (MBC) </vt:lpstr>
      <vt:lpstr>Class dojo</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Company>St. Louis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Scholars</dc:title>
  <dc:creator>Eason, Jennifer E.</dc:creator>
  <cp:lastModifiedBy>Eason, Jennifer E.</cp:lastModifiedBy>
  <cp:revision>16</cp:revision>
  <dcterms:created xsi:type="dcterms:W3CDTF">2020-08-19T17:58:18Z</dcterms:created>
  <dcterms:modified xsi:type="dcterms:W3CDTF">2023-08-08T13:45:19Z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0x010100DD7205549B7BFF47A42A95720FD24388</vt:lpwstr>
  </property>
</Properties>
</file>